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M" initials="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2-03-08T16:27:57.79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0D4F4-D81A-4A5B-BF39-AD1E832F1F56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29A61-D2AA-417F-96ED-9C7DE1640B5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21D4C-D5BE-4777-BC99-18FC5AE944F3}" type="datetimeFigureOut">
              <a:rPr lang="pl-PL" smtClean="0"/>
              <a:pPr/>
              <a:t>09.03.2022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7239-C395-4414-A2AA-B3F3EE971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 czynników decydujących o wartości książki | Blog introligatorski"/>
          <p:cNvPicPr>
            <a:picLocks noChangeAspect="1" noChangeArrowheads="1"/>
          </p:cNvPicPr>
          <p:nvPr/>
        </p:nvPicPr>
        <p:blipFill>
          <a:blip r:embed="rId2" cstate="print">
            <a:lum contrast="-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80528" y="3284984"/>
            <a:ext cx="9972600" cy="1470025"/>
          </a:xfrm>
          <a:ln w="0">
            <a:noFill/>
          </a:ln>
        </p:spPr>
        <p:txBody>
          <a:bodyPr>
            <a:noAutofit/>
          </a:bodyPr>
          <a:lstStyle/>
          <a:p>
            <a:r>
              <a:rPr lang="pl-PL" sz="8000" smtClean="0">
                <a:solidFill>
                  <a:schemeClr val="bg1"/>
                </a:solidFill>
                <a:latin typeface="Edwardian Script ITC" pitchFamily="66" charset="0"/>
              </a:rPr>
              <a:t>Podziemie   antykomunistyczne</a:t>
            </a:r>
            <a:endParaRPr lang="pl-PL" sz="8000">
              <a:solidFill>
                <a:schemeClr val="bg1"/>
              </a:solidFill>
              <a:latin typeface="Edwardian Script ITC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5517232"/>
            <a:ext cx="6400800" cy="1752600"/>
          </a:xfrm>
        </p:spPr>
        <p:txBody>
          <a:bodyPr>
            <a:normAutofit/>
          </a:bodyPr>
          <a:lstStyle/>
          <a:p>
            <a:r>
              <a:rPr lang="pl-PL" sz="3600" smtClean="0">
                <a:solidFill>
                  <a:schemeClr val="bg1"/>
                </a:solidFill>
                <a:latin typeface="Edwardian Script ITC" pitchFamily="66" charset="0"/>
              </a:rPr>
              <a:t>Milena Migas</a:t>
            </a:r>
            <a:endParaRPr lang="pl-PL" sz="3600">
              <a:solidFill>
                <a:schemeClr val="bg1"/>
              </a:solidFill>
              <a:latin typeface="Edwardian Script ITC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Tło fotograficzne brązowe deski BF 064 Bingo Winylowe tła Fotograficz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2564904"/>
            <a:ext cx="7846640" cy="1470025"/>
          </a:xfrm>
        </p:spPr>
        <p:txBody>
          <a:bodyPr>
            <a:normAutofit/>
          </a:bodyPr>
          <a:lstStyle/>
          <a:p>
            <a:pPr algn="l"/>
            <a:r>
              <a:rPr lang="pl-PL" sz="2400" smtClean="0"/>
              <a:t/>
            </a:r>
            <a:br>
              <a:rPr lang="pl-PL" sz="2400" smtClean="0"/>
            </a:br>
            <a:endParaRPr lang="pl-PL" sz="24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44000" cy="4082008"/>
          </a:xfrm>
        </p:spPr>
        <p:txBody>
          <a:bodyPr>
            <a:normAutofit/>
          </a:bodyPr>
          <a:lstStyle/>
          <a:p>
            <a:pPr algn="l"/>
            <a:r>
              <a:rPr lang="pl-PL" sz="2500" b="1" smtClean="0">
                <a:solidFill>
                  <a:schemeClr val="tx1"/>
                </a:solidFill>
                <a:latin typeface="Bahnschrift Light Condensed" pitchFamily="34" charset="0"/>
              </a:rPr>
              <a:t>Czas: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1944–1953 (w praktyce, ostatni ukrywający się partyzant zginął  w walce w 1963r.)</a:t>
            </a:r>
          </a:p>
          <a:p>
            <a:pPr algn="l"/>
            <a:r>
              <a:rPr lang="pl-PL" sz="2500" b="1" smtClean="0">
                <a:solidFill>
                  <a:schemeClr val="tx1"/>
                </a:solidFill>
                <a:latin typeface="Bahnschrift Light Condensed" pitchFamily="34" charset="0"/>
              </a:rPr>
              <a:t>Miejsce: 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powojenna Polska , Kresy Wschodnie</a:t>
            </a:r>
          </a:p>
          <a:p>
            <a:pPr algn="l"/>
            <a:r>
              <a:rPr lang="pl-PL" sz="2500" b="1" smtClean="0">
                <a:solidFill>
                  <a:schemeClr val="tx1"/>
                </a:solidFill>
                <a:latin typeface="Bahnschrift Light Condensed" pitchFamily="34" charset="0"/>
              </a:rPr>
              <a:t>Terytorium: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 obszar Polski </a:t>
            </a:r>
            <a:r>
              <a:rPr lang="pl-PL" sz="2500">
                <a:solidFill>
                  <a:schemeClr val="tx1"/>
                </a:solidFill>
                <a:latin typeface="Bahnschrift Light Condensed" pitchFamily="34" charset="0"/>
              </a:rPr>
              <a:t>przedwojennej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 i powojennej </a:t>
            </a:r>
          </a:p>
          <a:p>
            <a:pPr algn="l"/>
            <a:r>
              <a:rPr lang="pl-PL" sz="2500" b="1" smtClean="0">
                <a:solidFill>
                  <a:schemeClr val="tx1"/>
                </a:solidFill>
                <a:latin typeface="Bahnschrift Light Condensed" pitchFamily="34" charset="0"/>
              </a:rPr>
              <a:t>Przyczyna: 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opór </a:t>
            </a:r>
            <a:r>
              <a:rPr lang="pl-PL" sz="2500">
                <a:solidFill>
                  <a:schemeClr val="tx1"/>
                </a:solidFill>
                <a:latin typeface="Bahnschrift Light Condensed" pitchFamily="34" charset="0"/>
              </a:rPr>
              <a:t>polskiego podziemia 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niepodległościowego</a:t>
            </a:r>
            <a:r>
              <a:rPr lang="pl-PL" sz="2500">
                <a:solidFill>
                  <a:schemeClr val="tx1"/>
                </a:solidFill>
                <a:latin typeface="Bahnschrift Light Condensed" pitchFamily="34" charset="0"/>
              </a:rPr>
              <a:t> 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wobec próby narzucenia siłą przez ZSRR władz w Polsce sobie podporządkowanych, komunistycznego ustroju politycznego i wobec aneksji Kresów Wschodnich przez ZSRR</a:t>
            </a:r>
          </a:p>
          <a:p>
            <a:pPr algn="l"/>
            <a:r>
              <a:rPr lang="pl-PL" sz="2500" b="1" smtClean="0">
                <a:solidFill>
                  <a:schemeClr val="tx1"/>
                </a:solidFill>
                <a:latin typeface="Bahnschrift Light Condensed" pitchFamily="34" charset="0"/>
              </a:rPr>
              <a:t>Wynik</a:t>
            </a:r>
            <a:r>
              <a:rPr lang="pl-PL" sz="2500">
                <a:solidFill>
                  <a:schemeClr val="tx1"/>
                </a:solidFill>
                <a:latin typeface="Bahnschrift Light Condensed" pitchFamily="34" charset="0"/>
              </a:rPr>
              <a:t> </a:t>
            </a:r>
            <a:r>
              <a:rPr lang="pl-PL" sz="2500" smtClean="0">
                <a:solidFill>
                  <a:schemeClr val="tx1"/>
                </a:solidFill>
                <a:latin typeface="Bahnschrift Light Condensed" pitchFamily="34" charset="0"/>
              </a:rPr>
              <a:t> : zwycięstwo sił komunistycznych</a:t>
            </a:r>
            <a:endParaRPr lang="pl-PL" sz="2500">
              <a:solidFill>
                <a:schemeClr val="tx1"/>
              </a:solidFill>
              <a:latin typeface="Bahnschrift Light Condensed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51520" y="548680"/>
            <a:ext cx="8892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smtClean="0">
                <a:latin typeface="Bahnschrift Light Condensed" pitchFamily="34" charset="0"/>
              </a:rPr>
              <a:t>Działania zbrojne </a:t>
            </a:r>
            <a:r>
              <a:rPr lang="pl-PL" sz="2200" b="1">
                <a:latin typeface="Bahnschrift Light Condensed" pitchFamily="34" charset="0"/>
              </a:rPr>
              <a:t>podziemia antykomunistycznego w Polsce</a:t>
            </a:r>
            <a:r>
              <a:rPr lang="pl-PL" sz="2200">
                <a:latin typeface="Bahnschrift Light Condensed" pitchFamily="34" charset="0"/>
              </a:rPr>
              <a:t> – zbrojne wystąpienia oddziałów </a:t>
            </a:r>
            <a:r>
              <a:rPr lang="pl-PL" sz="2200" smtClean="0">
                <a:latin typeface="Bahnschrift Light Condensed" pitchFamily="34" charset="0"/>
              </a:rPr>
              <a:t>polskiej partyzantki i sprzeciw</a:t>
            </a:r>
            <a:r>
              <a:rPr lang="pl-PL" sz="2200">
                <a:latin typeface="Bahnschrift Light Condensed" pitchFamily="34" charset="0"/>
              </a:rPr>
              <a:t> Armii </a:t>
            </a:r>
            <a:r>
              <a:rPr lang="pl-PL" sz="2200" smtClean="0">
                <a:latin typeface="Bahnschrift Light Condensed" pitchFamily="34" charset="0"/>
              </a:rPr>
              <a:t>Czerwonej, </a:t>
            </a:r>
            <a:r>
              <a:rPr lang="pl-PL" sz="2200">
                <a:latin typeface="Bahnschrift Light Condensed" pitchFamily="34" charset="0"/>
              </a:rPr>
              <a:t>formacjom NKWD i władzy komunistycznej, narzuconej Polsce pod koniec II wojny światowej przez </a:t>
            </a:r>
            <a:r>
              <a:rPr lang="pl-PL" sz="2200" smtClean="0">
                <a:latin typeface="Bahnschrift Light Condensed" pitchFamily="34" charset="0"/>
              </a:rPr>
              <a:t>ZSRR</a:t>
            </a:r>
            <a:r>
              <a:rPr lang="pl-PL" sz="2200">
                <a:latin typeface="Bahnschrift Light Condensed" pitchFamily="34" charset="0"/>
              </a:rPr>
              <a:t> i podporządkowane mu struktury.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ło fotograficzne brązowe deski BF 064 Bingo Winylowe tła Fotograficz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972616" y="2276872"/>
            <a:ext cx="8278688" cy="891530"/>
          </a:xfrm>
        </p:spPr>
        <p:txBody>
          <a:bodyPr>
            <a:normAutofit/>
          </a:bodyPr>
          <a:lstStyle/>
          <a:p>
            <a:r>
              <a:rPr lang="pl-PL" sz="2400" smtClean="0">
                <a:latin typeface="Bahnschrift Light Condensed" pitchFamily="34" charset="0"/>
              </a:rPr>
              <a:t>Najsłynniejszymi grupami partyzanckimi dowodzili:</a:t>
            </a:r>
            <a:endParaRPr lang="pl-PL" sz="2400">
              <a:latin typeface="Bahnschrift Light Condensed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4427984" cy="324036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Major Zygmunt </a:t>
            </a:r>
            <a:r>
              <a:rPr lang="pl-PL" sz="2200" dirty="0" err="1" smtClean="0">
                <a:solidFill>
                  <a:schemeClr val="tx1"/>
                </a:solidFill>
                <a:latin typeface="Bahnschrift Light Condensed" pitchFamily="34" charset="0"/>
              </a:rPr>
              <a:t>Szendzielarz</a:t>
            </a: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 </a:t>
            </a: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„</a:t>
            </a:r>
            <a:r>
              <a:rPr lang="pl-PL" sz="2200" dirty="0" err="1" smtClean="0">
                <a:solidFill>
                  <a:schemeClr val="tx1"/>
                </a:solidFill>
                <a:latin typeface="Bahnschrift Light Condensed" pitchFamily="34" charset="0"/>
              </a:rPr>
              <a:t>Łupaszka</a:t>
            </a: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”</a:t>
            </a:r>
          </a:p>
          <a:p>
            <a:pPr algn="l">
              <a:buFont typeface="Wingdings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Major Marian </a:t>
            </a:r>
            <a:r>
              <a:rPr lang="pl-PL" sz="2200" dirty="0" err="1" smtClean="0">
                <a:solidFill>
                  <a:schemeClr val="tx1"/>
                </a:solidFill>
                <a:latin typeface="Bahnschrift Light Condensed" pitchFamily="34" charset="0"/>
              </a:rPr>
              <a:t>Bernaciak</a:t>
            </a: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 „Orlik”</a:t>
            </a:r>
          </a:p>
          <a:p>
            <a:pPr algn="l">
              <a:buFont typeface="Wingdings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Major Hieronim </a:t>
            </a:r>
            <a:r>
              <a:rPr lang="pl-PL" sz="2200" dirty="0" err="1" smtClean="0">
                <a:solidFill>
                  <a:schemeClr val="tx1"/>
                </a:solidFill>
                <a:latin typeface="Bahnschrift Light Condensed" pitchFamily="34" charset="0"/>
              </a:rPr>
              <a:t>Dekutowski</a:t>
            </a: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 „Zapora”</a:t>
            </a:r>
          </a:p>
          <a:p>
            <a:pPr algn="l">
              <a:buFont typeface="Wingdings" pitchFamily="2" charset="2"/>
              <a:buChar char="§"/>
            </a:pPr>
            <a:r>
              <a:rPr lang="pl-PL" sz="2200" dirty="0" smtClean="0">
                <a:solidFill>
                  <a:schemeClr val="tx1"/>
                </a:solidFill>
                <a:latin typeface="Bahnschrift Light Condensed" pitchFamily="34" charset="0"/>
              </a:rPr>
              <a:t>Porucznik Franciszek Jaskulski „Zagończyk”</a:t>
            </a:r>
          </a:p>
        </p:txBody>
      </p:sp>
      <p:sp>
        <p:nvSpPr>
          <p:cNvPr id="4" name="Prostokąt 3"/>
          <p:cNvSpPr/>
          <p:nvPr/>
        </p:nvSpPr>
        <p:spPr>
          <a:xfrm>
            <a:off x="539552" y="692696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smtClean="0">
                <a:latin typeface="Bahnschrift Light Condensed" pitchFamily="34" charset="0"/>
              </a:rPr>
              <a:t>Pozycja komunistów po sfałszowanych wyborach w 1947r. umocniła się. Większość społeczeństwa pod wpływem terroru pogodziło się z nową rzeczywistością . Jednak część pozostała w konspiracji jako podziemie niepodległościowe. Najliczniejszą organizacją konspiracyjną było „</a:t>
            </a:r>
            <a:r>
              <a:rPr lang="pl-PL" sz="2200" b="1" smtClean="0">
                <a:latin typeface="Bahnschrift Light Condensed" pitchFamily="34" charset="0"/>
              </a:rPr>
              <a:t>Wolność i Niezawisłość</a:t>
            </a:r>
            <a:r>
              <a:rPr lang="pl-PL" sz="2200" smtClean="0">
                <a:latin typeface="Bahnschrift Light Condensed" pitchFamily="34" charset="0"/>
              </a:rPr>
              <a:t>” założone w 1945r</a:t>
            </a:r>
            <a:r>
              <a:rPr lang="pl-PL" smtClean="0">
                <a:latin typeface="Bahnschrift Light Condensed" pitchFamily="34" charset="0"/>
              </a:rPr>
              <a:t>.</a:t>
            </a:r>
            <a:r>
              <a:rPr lang="pl-PL" smtClean="0"/>
              <a:t> </a:t>
            </a:r>
            <a:endParaRPr lang="pl-PL"/>
          </a:p>
        </p:txBody>
      </p:sp>
      <p:pic>
        <p:nvPicPr>
          <p:cNvPr id="7170" name="Picture 2" descr="Żołnierze Zygmunta Szendzielarza „Łupaszki”. Fot.  AIP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4295774"/>
            <a:ext cx="4762500" cy="2562226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4695218" y="3933056"/>
            <a:ext cx="3659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pl-PL" b="1">
                <a:latin typeface="Bahnschrift Light Condensed" pitchFamily="34" charset="0"/>
              </a:rPr>
              <a:t>Żołnierze Zygmunta Szendzielarza „Łupaszki”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Tło fotograficzne brązowe deski BF 064 Bingo Winylowe tła Fotograficz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  <a:ln w="412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pl-PL" sz="2000" smtClean="0"/>
              <a:t/>
            </a:r>
            <a:br>
              <a:rPr lang="pl-PL" sz="2000" smtClean="0"/>
            </a:br>
            <a:r>
              <a:rPr lang="pl-PL" sz="2200" smtClean="0">
                <a:latin typeface="Bahnschrift Light Condensed" pitchFamily="34" charset="0"/>
              </a:rPr>
              <a:t>Rozbijaniem podziemia niepodległościowego zajmowało się Ministerstwo Bezpieczeństwa. Podlegali mu funkcjonariusze Urzędu bepieczeństwa i tajni współpracownicy</a:t>
            </a:r>
            <a:endParaRPr lang="pl-PL" sz="2200">
              <a:latin typeface="Bahnschrift Light Condensed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b="1" dirty="0">
                <a:latin typeface="Bahnschrift Light Condensed" pitchFamily="34" charset="0"/>
              </a:rPr>
              <a:t> </a:t>
            </a:r>
            <a:r>
              <a:rPr lang="pl-PL" sz="1800" b="1" dirty="0" smtClean="0">
                <a:latin typeface="Bahnschrift Light Condensed" pitchFamily="34" charset="0"/>
              </a:rPr>
              <a:t>       Danuta </a:t>
            </a:r>
            <a:r>
              <a:rPr lang="pl-PL" sz="1800" b="1" dirty="0" err="1" smtClean="0">
                <a:latin typeface="Bahnschrift Light Condensed" pitchFamily="34" charset="0"/>
              </a:rPr>
              <a:t>Siedzikówna</a:t>
            </a:r>
            <a:r>
              <a:rPr lang="pl-PL" sz="1800" b="1" dirty="0" smtClean="0">
                <a:latin typeface="Bahnschrift Light Condensed" pitchFamily="34" charset="0"/>
              </a:rPr>
              <a:t> „</a:t>
            </a:r>
            <a:r>
              <a:rPr lang="pl-PL" sz="1800" b="1" dirty="0" err="1" smtClean="0">
                <a:latin typeface="Bahnschrift Light Condensed" pitchFamily="34" charset="0"/>
              </a:rPr>
              <a:t>Inka”</a:t>
            </a:r>
            <a:r>
              <a:rPr lang="pl-PL" sz="1800" dirty="0" err="1" smtClean="0">
                <a:latin typeface="Bahnschrift Light Condensed" pitchFamily="34" charset="0"/>
              </a:rPr>
              <a:t>-urodziła</a:t>
            </a:r>
            <a:r>
              <a:rPr lang="pl-PL" sz="1800" dirty="0" smtClean="0">
                <a:latin typeface="Bahnschrift Light Condensed" pitchFamily="34" charset="0"/>
              </a:rPr>
              <a:t> się 1928 , </a:t>
            </a:r>
            <a:r>
              <a:rPr lang="pl-PL" sz="1800" dirty="0">
                <a:latin typeface="Bahnschrift Light Condensed" pitchFamily="34" charset="0"/>
              </a:rPr>
              <a:t>zmarła 28 sierpnia 1946 w Gdańsku</a:t>
            </a:r>
            <a:r>
              <a:rPr lang="pl-PL" sz="1800" dirty="0" smtClean="0">
                <a:latin typeface="Bahnschrift Light Condensed" pitchFamily="34" charset="0"/>
              </a:rPr>
              <a:t>.</a:t>
            </a:r>
          </a:p>
          <a:p>
            <a:pPr>
              <a:buNone/>
            </a:pPr>
            <a:r>
              <a:rPr lang="pl-PL" sz="1800" dirty="0" smtClean="0">
                <a:latin typeface="Bahnschrift Light Condensed" pitchFamily="34" charset="0"/>
              </a:rPr>
              <a:t> </a:t>
            </a:r>
            <a:r>
              <a:rPr lang="pl-PL" sz="1800" dirty="0" smtClean="0">
                <a:latin typeface="Bahnschrift Light Condensed" pitchFamily="34" charset="0"/>
              </a:rPr>
              <a:t>      </a:t>
            </a:r>
            <a:r>
              <a:rPr lang="pl-PL" sz="1800" dirty="0" smtClean="0">
                <a:latin typeface="Bahnschrift Light Condensed" pitchFamily="34" charset="0"/>
              </a:rPr>
              <a:t> </a:t>
            </a:r>
            <a:r>
              <a:rPr lang="pl-PL" sz="1800" dirty="0" smtClean="0">
                <a:latin typeface="Bahnschrift Light Condensed" pitchFamily="34" charset="0"/>
              </a:rPr>
              <a:t>Działała </a:t>
            </a:r>
            <a:r>
              <a:rPr lang="pl-PL" sz="1800" dirty="0">
                <a:latin typeface="Bahnschrift Light Condensed" pitchFamily="34" charset="0"/>
              </a:rPr>
              <a:t>jako sanitariuszka w 4. szwadronie odtworzonej na Białostocczyźnie 5 Wileńskiej Brygady AK, a w 1946 w </a:t>
            </a:r>
            <a:r>
              <a:rPr lang="pl-PL" sz="1800" dirty="0" smtClean="0">
                <a:latin typeface="Bahnschrift Light Condensed" pitchFamily="34" charset="0"/>
              </a:rPr>
              <a:t>1 </a:t>
            </a:r>
            <a:r>
              <a:rPr lang="pl-PL" sz="1800" dirty="0">
                <a:latin typeface="Bahnschrift Light Condensed" pitchFamily="34" charset="0"/>
              </a:rPr>
              <a:t>szwadronie Brygady, który działał na Pomorzu</a:t>
            </a:r>
            <a:r>
              <a:rPr lang="pl-PL" sz="1800" dirty="0" smtClean="0">
                <a:latin typeface="Bahnschrift Light Condensed" pitchFamily="34" charset="0"/>
              </a:rPr>
              <a:t>. Aresztowana przez UB, bita i poniżana  nie poddała się. Sąd skazał Ją na karę śmierci,  wyrok  wykonano 28.08.1946 r. </a:t>
            </a:r>
            <a:endParaRPr lang="pl-PL" sz="1800" dirty="0">
              <a:latin typeface="Bahnschrift Light Condensed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067944" y="1600200"/>
            <a:ext cx="46188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b="1" dirty="0" smtClean="0">
                <a:latin typeface="Bahnschrift Light Condensed" pitchFamily="34" charset="0"/>
              </a:rPr>
              <a:t>        Witold </a:t>
            </a:r>
            <a:r>
              <a:rPr lang="pl-PL" sz="1800" b="1" dirty="0">
                <a:latin typeface="Bahnschrift Light Condensed" pitchFamily="34" charset="0"/>
              </a:rPr>
              <a:t>Pilecki</a:t>
            </a:r>
            <a:r>
              <a:rPr lang="pl-PL" sz="1800" dirty="0">
                <a:latin typeface="Bahnschrift Light Condensed" pitchFamily="34" charset="0"/>
              </a:rPr>
              <a:t> urodził się 13 maja 1901 roku. Dorastał w Wilnie, był jednym z harcerzy. Pod koniec I wojny </a:t>
            </a:r>
            <a:r>
              <a:rPr lang="pl-PL" sz="1800" dirty="0" smtClean="0">
                <a:latin typeface="Bahnschrift Light Condensed" pitchFamily="34" charset="0"/>
              </a:rPr>
              <a:t>światowej przystąpił </a:t>
            </a:r>
            <a:r>
              <a:rPr lang="pl-PL" sz="1800" dirty="0">
                <a:latin typeface="Bahnschrift Light Condensed" pitchFamily="34" charset="0"/>
              </a:rPr>
              <a:t>do oddziałów samoobrony</a:t>
            </a:r>
            <a:r>
              <a:rPr lang="pl-PL" sz="1800">
                <a:latin typeface="Bahnschrift Light Condensed" pitchFamily="34" charset="0"/>
              </a:rPr>
              <a:t>. </a:t>
            </a:r>
            <a:r>
              <a:rPr lang="pl-PL" sz="1800" smtClean="0">
                <a:latin typeface="Bahnschrift Light Condensed" pitchFamily="34" charset="0"/>
              </a:rPr>
              <a:t>       W </a:t>
            </a:r>
            <a:r>
              <a:rPr lang="pl-PL" sz="1800" dirty="0">
                <a:latin typeface="Bahnschrift Light Condensed" pitchFamily="34" charset="0"/>
              </a:rPr>
              <a:t>latach 1918-1921 w szeregach Wojska Polskiego brał udział w wojnie bolszewickiej</a:t>
            </a:r>
            <a:r>
              <a:rPr lang="pl-PL" sz="1800" dirty="0" smtClean="0"/>
              <a:t>.</a:t>
            </a:r>
            <a:r>
              <a:rPr lang="pl-PL" sz="1800" dirty="0"/>
              <a:t> </a:t>
            </a:r>
            <a:r>
              <a:rPr lang="pl-PL" sz="1800" dirty="0">
                <a:latin typeface="Bahnschrift Light Condensed" pitchFamily="34" charset="0"/>
              </a:rPr>
              <a:t>W</a:t>
            </a:r>
            <a:r>
              <a:rPr lang="pl-PL" sz="1800" dirty="0"/>
              <a:t> </a:t>
            </a:r>
            <a:r>
              <a:rPr lang="pl-PL" sz="1800" dirty="0" smtClean="0">
                <a:latin typeface="Bahnschrift Light Condensed" pitchFamily="34" charset="0"/>
              </a:rPr>
              <a:t>1940 roku </a:t>
            </a:r>
            <a:r>
              <a:rPr lang="pl-PL" sz="1800" dirty="0">
                <a:latin typeface="Bahnschrift Light Condensed" pitchFamily="34" charset="0"/>
              </a:rPr>
              <a:t>rotmistrz Witold Pilecki sprowokował swoje aresztowanie przez </a:t>
            </a:r>
            <a:r>
              <a:rPr lang="pl-PL" sz="1800" dirty="0" smtClean="0">
                <a:latin typeface="Bahnschrift Light Condensed" pitchFamily="34" charset="0"/>
              </a:rPr>
              <a:t>Gestapo trafił </a:t>
            </a:r>
            <a:r>
              <a:rPr lang="pl-PL" sz="1800" dirty="0">
                <a:latin typeface="Bahnschrift Light Condensed" pitchFamily="34" charset="0"/>
              </a:rPr>
              <a:t>do obozu koncentracyjnego w Auschwitz, celem było zbadanie sytuacji w </a:t>
            </a:r>
            <a:r>
              <a:rPr lang="pl-PL" sz="1800" dirty="0" smtClean="0">
                <a:latin typeface="Bahnschrift Light Condensed" pitchFamily="34" charset="0"/>
              </a:rPr>
              <a:t>obozie</a:t>
            </a:r>
            <a:r>
              <a:rPr lang="pl-PL" sz="1800" dirty="0" smtClean="0"/>
              <a:t>. </a:t>
            </a:r>
            <a:r>
              <a:rPr lang="pl-PL" sz="1800" dirty="0" smtClean="0">
                <a:latin typeface="Bahnschrift Light Condensed" pitchFamily="34" charset="0"/>
              </a:rPr>
              <a:t>Zmarł </a:t>
            </a:r>
            <a:r>
              <a:rPr lang="pl-PL" sz="1800" dirty="0">
                <a:latin typeface="Bahnschrift Light Condensed" pitchFamily="34" charset="0"/>
              </a:rPr>
              <a:t>25 maja 1948 roku.</a:t>
            </a:r>
          </a:p>
        </p:txBody>
      </p:sp>
      <p:pic>
        <p:nvPicPr>
          <p:cNvPr id="20482" name="Picture 2" descr="Danuta „Inka” Siedzikówna : biografia i życiorys, 3 książki, 1 ciekawostka,  1 cytat, znak zodiak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000504"/>
            <a:ext cx="2590008" cy="2643206"/>
          </a:xfrm>
          <a:prstGeom prst="rect">
            <a:avLst/>
          </a:prstGeom>
          <a:noFill/>
        </p:spPr>
      </p:pic>
      <p:pic>
        <p:nvPicPr>
          <p:cNvPr id="20486" name="Picture 6" descr="Witold Pilecki - Przystanek Histor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149080"/>
            <a:ext cx="2786082" cy="248032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22 ciekawostki o Polskiej fladze | Ciekawost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132440" cy="1470025"/>
          </a:xfrm>
        </p:spPr>
        <p:txBody>
          <a:bodyPr>
            <a:noAutofit/>
          </a:bodyPr>
          <a:lstStyle/>
          <a:p>
            <a:r>
              <a:rPr lang="pl-PL" sz="4000" b="1">
                <a:latin typeface="Bahnschrift Light Condensed" pitchFamily="34" charset="0"/>
              </a:rPr>
              <a:t>Narodowy Dzień Pamięci „Żołnierzy Wyklętych”</a:t>
            </a:r>
            <a:br>
              <a:rPr lang="pl-PL" sz="4000" b="1">
                <a:latin typeface="Bahnschrift Light Condensed" pitchFamily="34" charset="0"/>
              </a:rPr>
            </a:br>
            <a:endParaRPr lang="pl-PL" sz="4000">
              <a:latin typeface="Bahnschrift Light Condensed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7772400" cy="297180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467544" y="1844824"/>
            <a:ext cx="63904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>
                <a:latin typeface="Bahnschrift Light Condensed" pitchFamily="34" charset="0"/>
              </a:rPr>
              <a:t>1 marca został ustanowiony świętem państwowym, poświęconym żołnierzom zbrojnego podziemia antykomunistycznego.</a:t>
            </a:r>
          </a:p>
        </p:txBody>
      </p:sp>
      <p:sp>
        <p:nvSpPr>
          <p:cNvPr id="6146" name="AutoShape 2" descr="Żołnierze wyklęci – Wikipedia, wolna encyklo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48" name="AutoShape 4" descr="Żołnierze wyklęci – Wikipedia, wolna encyklo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150" name="Picture 6" descr="Żołnierze wyklęci – Wikipedia, wolna encyklo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140968"/>
            <a:ext cx="4355976" cy="3284984"/>
          </a:xfrm>
          <a:prstGeom prst="rect">
            <a:avLst/>
          </a:prstGeom>
          <a:noFill/>
        </p:spPr>
      </p:pic>
      <p:sp>
        <p:nvSpPr>
          <p:cNvPr id="6154" name="AutoShape 10" descr="Kolorowanka Żołnierze Wyklęci - Wilk « maluchy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56" name="AutoShape 12" descr="Kolorowanka Żołnierze Wyklęci - Wilk « maluchy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158" name="Picture 14" descr="Kolorowanka Żołnierze Wyklęci - Wilk « maluchy.pl"/>
          <p:cNvPicPr>
            <a:picLocks noChangeAspect="1" noChangeArrowheads="1"/>
          </p:cNvPicPr>
          <p:nvPr/>
        </p:nvPicPr>
        <p:blipFill>
          <a:blip r:embed="rId4" cstate="print"/>
          <a:srcRect l="14985" t="6247" r="13320" b="5466"/>
          <a:stretch>
            <a:fillRect/>
          </a:stretch>
        </p:blipFill>
        <p:spPr bwMode="auto">
          <a:xfrm>
            <a:off x="1043608" y="3789040"/>
            <a:ext cx="2013139" cy="264316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ło fotograficzne brązowe deski BF 064 Bingo Winylowe tła Fotograficz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573016"/>
            <a:ext cx="8892480" cy="1368152"/>
          </a:xfrm>
        </p:spPr>
        <p:txBody>
          <a:bodyPr>
            <a:normAutofit/>
          </a:bodyPr>
          <a:lstStyle/>
          <a:p>
            <a:r>
              <a:rPr lang="pl-PL" sz="1400" smtClean="0"/>
              <a:t>https://przystanekhistoria.pl/pa2/tematy/podziemie-antykomunisty/71562,Polskie-powstanie-antykomunistyczne.html</a:t>
            </a:r>
            <a:endParaRPr lang="pl-PL" sz="140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6400800" cy="1752600"/>
          </a:xfrm>
        </p:spPr>
        <p:txBody>
          <a:bodyPr/>
          <a:lstStyle/>
          <a:p>
            <a:r>
              <a:rPr lang="pl-PL" smtClean="0">
                <a:solidFill>
                  <a:schemeClr val="tx1"/>
                </a:solidFill>
              </a:rPr>
              <a:t>Linki:</a:t>
            </a:r>
            <a:endParaRPr lang="pl-PL">
              <a:solidFill>
                <a:schemeClr val="tx1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486916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mtClean="0"/>
              <a:t>https://biografia24.pl/danuta-inka-siedzikowna/</a:t>
            </a:r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0" y="4437112"/>
            <a:ext cx="8532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mtClean="0"/>
              <a:t>https://ciekawostkihistoryczne.pl/leksykon/witold-pilecki-1901-1948/</a:t>
            </a:r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0" y="5949280"/>
            <a:ext cx="79208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smtClean="0"/>
              <a:t>https://www.google.com/url?sa=i&amp;url=https%3A%2F%2Fwww.maluchy.pl%2Fkolorowanki%2Fkolorowanka-694-%25C5%25BBo%25C5%2582nierze-wykl%25C4%2599ci-wilk.html&amp;psig=AOvVaw0BqtAFCHkDPEetmTXfA3nb&amp;ust=1646850465642000&amp;source=images&amp;cd=vfe&amp;ved=0CAsQjRxqFwoTCLDa4a2St_YCFQAAAAAdAAAAABAD</a:t>
            </a:r>
            <a:endParaRPr lang="pl-PL" sz="1050"/>
          </a:p>
        </p:txBody>
      </p:sp>
      <p:sp>
        <p:nvSpPr>
          <p:cNvPr id="7" name="Prostokąt 6"/>
          <p:cNvSpPr/>
          <p:nvPr/>
        </p:nvSpPr>
        <p:spPr>
          <a:xfrm>
            <a:off x="0" y="5229200"/>
            <a:ext cx="849694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smtClean="0"/>
              <a:t>https://www.google.com/url?sa=i&amp;url=https%3A%2F%2Fbingoland.pl%2Fpl%2Fp%2FTlo-fotograficzne-brazowe-deski-BF-064%2F1515&amp;psig=AOvVaw1xM-uNEBKs_BGLzlo9WdWr&amp;ust=1646848910259000&amp;source=images&amp;cd=vfe&amp;ved=0CAsQjRxqFwoTCMjKzLmMt_YCFQAAAAAdAAAAABAK</a:t>
            </a:r>
            <a:endParaRPr lang="pl-PL" sz="1050"/>
          </a:p>
        </p:txBody>
      </p:sp>
      <p:sp>
        <p:nvSpPr>
          <p:cNvPr id="12" name="Prostokąt 11"/>
          <p:cNvSpPr/>
          <p:nvPr/>
        </p:nvSpPr>
        <p:spPr>
          <a:xfrm>
            <a:off x="683568" y="908720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smtClean="0"/>
              <a:t>Dziękuję za uwagę</a:t>
            </a:r>
            <a:endParaRPr lang="pl-PL" sz="2400"/>
          </a:p>
        </p:txBody>
      </p:sp>
      <p:sp>
        <p:nvSpPr>
          <p:cNvPr id="13" name="Prostokąt 12"/>
          <p:cNvSpPr/>
          <p:nvPr/>
        </p:nvSpPr>
        <p:spPr>
          <a:xfrm>
            <a:off x="6372200" y="2204864"/>
            <a:ext cx="24244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smtClean="0"/>
              <a:t>Milena Migas</a:t>
            </a:r>
            <a:endParaRPr lang="pl-PL" sz="3200"/>
          </a:p>
        </p:txBody>
      </p:sp>
      <p:sp>
        <p:nvSpPr>
          <p:cNvPr id="14" name="Prostokąt 13"/>
          <p:cNvSpPr/>
          <p:nvPr/>
        </p:nvSpPr>
        <p:spPr>
          <a:xfrm>
            <a:off x="0" y="3717032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mtClean="0"/>
              <a:t>https://pl.wikipedia.org/wiki/%C5%BBo%C5%82nierze_wykl%C4%99ci</a:t>
            </a:r>
            <a:endParaRPr lang="pl-PL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229</Words>
  <Application>Microsoft Office PowerPoint</Application>
  <PresentationFormat>Pokaz na ekranie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Podziemie   antykomunistyczne</vt:lpstr>
      <vt:lpstr> </vt:lpstr>
      <vt:lpstr>Najsłynniejszymi grupami partyzanckimi dowodzili:</vt:lpstr>
      <vt:lpstr> Rozbijaniem podziemia niepodległościowego zajmowało się Ministerstwo Bezpieczeństwa. Podlegali mu funkcjonariusze Urzędu bepieczeństwa i tajni współpracownicy</vt:lpstr>
      <vt:lpstr>Narodowy Dzień Pamięci „Żołnierzy Wyklętych” </vt:lpstr>
      <vt:lpstr>https://przystanekhistoria.pl/pa2/tematy/podziemie-antykomunisty/71562,Polskie-powstanie-antykomunistyczne.html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Podziemie   antykomunistyczne</dc:title>
  <dc:creator>NM</dc:creator>
  <cp:lastModifiedBy>LENOVO</cp:lastModifiedBy>
  <cp:revision>21</cp:revision>
  <dcterms:created xsi:type="dcterms:W3CDTF">2022-03-08T15:11:45Z</dcterms:created>
  <dcterms:modified xsi:type="dcterms:W3CDTF">2022-03-09T16:27:14Z</dcterms:modified>
</cp:coreProperties>
</file>